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2" r:id="rId7"/>
    <p:sldId id="272" r:id="rId8"/>
    <p:sldId id="261" r:id="rId9"/>
    <p:sldId id="260" r:id="rId10"/>
    <p:sldId id="263" r:id="rId11"/>
    <p:sldId id="267" r:id="rId12"/>
    <p:sldId id="271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116" d="100"/>
          <a:sy n="116" d="100"/>
        </p:scale>
        <p:origin x="150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Soap Dish Unit Sales</a:t>
            </a:r>
          </a:p>
          <a:p>
            <a:pPr>
              <a:defRPr/>
            </a:pP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3"/>
                <c:pt idx="0">
                  <c:v>1 Unit </c:v>
                </c:pt>
                <c:pt idx="1">
                  <c:v>10 units</c:v>
                </c:pt>
                <c:pt idx="2">
                  <c:v>25 Units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1.05</c:v>
                </c:pt>
                <c:pt idx="1">
                  <c:v>10.5</c:v>
                </c:pt>
                <c:pt idx="2">
                  <c:v>26.25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Profit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3"/>
                <c:pt idx="0">
                  <c:v>1 Unit </c:v>
                </c:pt>
                <c:pt idx="1">
                  <c:v>10 units</c:v>
                </c:pt>
                <c:pt idx="2">
                  <c:v>25 Units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3.95</c:v>
                </c:pt>
                <c:pt idx="1">
                  <c:v>39.5</c:v>
                </c:pt>
                <c:pt idx="2">
                  <c:v>98.75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3"/>
                <c:pt idx="0">
                  <c:v>1 Unit </c:v>
                </c:pt>
                <c:pt idx="1">
                  <c:v>10 units</c:v>
                </c:pt>
                <c:pt idx="2">
                  <c:v>25 Units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5</c:v>
                </c:pt>
                <c:pt idx="1">
                  <c:v>50</c:v>
                </c:pt>
                <c:pt idx="2">
                  <c:v>125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9"/>
        <c:shape val="box"/>
        <c:axId val="167683216"/>
        <c:axId val="167683608"/>
        <c:axId val="0"/>
      </c:bar3DChart>
      <c:catAx>
        <c:axId val="1676832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7683608"/>
        <c:crosses val="autoZero"/>
        <c:auto val="1"/>
        <c:lblAlgn val="ctr"/>
        <c:lblOffset val="100"/>
        <c:noMultiLvlLbl val="0"/>
      </c:catAx>
      <c:valAx>
        <c:axId val="1676836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7683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7529DA-4B7C-423F-81DB-6CFD5E3D0ADC}" type="doc">
      <dgm:prSet loTypeId="urn:microsoft.com/office/officeart/2005/8/layout/target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B4B4076-233A-4C9F-A8D2-C66FB98B7F76}">
      <dgm:prSet phldrT="[Text]"/>
      <dgm:spPr/>
      <dgm:t>
        <a:bodyPr/>
        <a:lstStyle/>
        <a:p>
          <a:r>
            <a:rPr lang="en-US" dirty="0" smtClean="0"/>
            <a:t>The Concept</a:t>
          </a:r>
          <a:endParaRPr lang="en-US" dirty="0"/>
        </a:p>
      </dgm:t>
    </dgm:pt>
    <dgm:pt modelId="{52609B08-20DA-4F0B-86A7-5DAA2617C4B7}" type="parTrans" cxnId="{9667A6C6-B80B-4EFF-8D95-56FE0623E458}">
      <dgm:prSet/>
      <dgm:spPr/>
      <dgm:t>
        <a:bodyPr/>
        <a:lstStyle/>
        <a:p>
          <a:endParaRPr lang="en-US"/>
        </a:p>
      </dgm:t>
    </dgm:pt>
    <dgm:pt modelId="{3F1F5BA9-3F6F-43E1-999C-B228902F6D1A}" type="sibTrans" cxnId="{9667A6C6-B80B-4EFF-8D95-56FE0623E458}">
      <dgm:prSet/>
      <dgm:spPr/>
      <dgm:t>
        <a:bodyPr/>
        <a:lstStyle/>
        <a:p>
          <a:endParaRPr lang="en-US"/>
        </a:p>
      </dgm:t>
    </dgm:pt>
    <dgm:pt modelId="{2D8BB8AD-33AD-4128-B80C-D3B16F343070}">
      <dgm:prSet phldrT="[Text]"/>
      <dgm:spPr/>
      <dgm:t>
        <a:bodyPr/>
        <a:lstStyle/>
        <a:p>
          <a:r>
            <a:rPr lang="en-US" dirty="0" smtClean="0"/>
            <a:t>Proposal of a attractive and innovative soap dish design </a:t>
          </a:r>
          <a:endParaRPr lang="en-US" dirty="0"/>
        </a:p>
      </dgm:t>
    </dgm:pt>
    <dgm:pt modelId="{A8C1ADE9-730E-4582-92DA-79E305F42755}" type="parTrans" cxnId="{1A6757D2-537B-46DD-98F4-D63EDE2F7A6C}">
      <dgm:prSet/>
      <dgm:spPr/>
      <dgm:t>
        <a:bodyPr/>
        <a:lstStyle/>
        <a:p>
          <a:endParaRPr lang="en-US"/>
        </a:p>
      </dgm:t>
    </dgm:pt>
    <dgm:pt modelId="{BFAC7E68-3BAA-4A1A-A5F8-BA9E21528B48}" type="sibTrans" cxnId="{1A6757D2-537B-46DD-98F4-D63EDE2F7A6C}">
      <dgm:prSet/>
      <dgm:spPr/>
      <dgm:t>
        <a:bodyPr/>
        <a:lstStyle/>
        <a:p>
          <a:endParaRPr lang="en-US"/>
        </a:p>
      </dgm:t>
    </dgm:pt>
    <dgm:pt modelId="{A809E276-E84A-40E1-9F15-DD3DCA0005A3}">
      <dgm:prSet phldrT="[Text]"/>
      <dgm:spPr/>
      <dgm:t>
        <a:bodyPr/>
        <a:lstStyle/>
        <a:p>
          <a:r>
            <a:rPr lang="en-US" dirty="0" smtClean="0"/>
            <a:t>Reduced overhead costs</a:t>
          </a:r>
          <a:endParaRPr lang="en-US" dirty="0"/>
        </a:p>
      </dgm:t>
    </dgm:pt>
    <dgm:pt modelId="{DC3DB3CC-B237-4B06-9208-67E99C2DA484}" type="parTrans" cxnId="{A6913866-5825-4B67-9F82-62014A7F8897}">
      <dgm:prSet/>
      <dgm:spPr/>
      <dgm:t>
        <a:bodyPr/>
        <a:lstStyle/>
        <a:p>
          <a:endParaRPr lang="en-US"/>
        </a:p>
      </dgm:t>
    </dgm:pt>
    <dgm:pt modelId="{4944361B-628A-4532-B857-2CB763ED0A5B}" type="sibTrans" cxnId="{A6913866-5825-4B67-9F82-62014A7F8897}">
      <dgm:prSet/>
      <dgm:spPr/>
      <dgm:t>
        <a:bodyPr/>
        <a:lstStyle/>
        <a:p>
          <a:endParaRPr lang="en-US"/>
        </a:p>
      </dgm:t>
    </dgm:pt>
    <dgm:pt modelId="{D7616FE3-D043-4C7D-8C39-54A16B7195B6}">
      <dgm:prSet phldrT="[Text]"/>
      <dgm:spPr/>
      <dgm:t>
        <a:bodyPr/>
        <a:lstStyle/>
        <a:p>
          <a:r>
            <a:rPr lang="en-US" dirty="0" smtClean="0"/>
            <a:t>Increased customer satisfaction</a:t>
          </a:r>
          <a:endParaRPr lang="en-US" dirty="0"/>
        </a:p>
      </dgm:t>
    </dgm:pt>
    <dgm:pt modelId="{2FE28FEB-82D3-4244-AAF4-1AB6C396139C}" type="parTrans" cxnId="{E5924F82-ACEB-4780-B0C4-522303C4B37E}">
      <dgm:prSet/>
      <dgm:spPr/>
      <dgm:t>
        <a:bodyPr/>
        <a:lstStyle/>
        <a:p>
          <a:endParaRPr lang="en-US"/>
        </a:p>
      </dgm:t>
    </dgm:pt>
    <dgm:pt modelId="{5DCD3325-FE0C-445E-B06B-F9956E0B1C73}" type="sibTrans" cxnId="{E5924F82-ACEB-4780-B0C4-522303C4B37E}">
      <dgm:prSet/>
      <dgm:spPr/>
      <dgm:t>
        <a:bodyPr/>
        <a:lstStyle/>
        <a:p>
          <a:endParaRPr lang="en-US"/>
        </a:p>
      </dgm:t>
    </dgm:pt>
    <dgm:pt modelId="{DCE0648A-5572-4678-8E12-434EC9142EF1}">
      <dgm:prSet phldrT="[Text]"/>
      <dgm:spPr/>
      <dgm:t>
        <a:bodyPr/>
        <a:lstStyle/>
        <a:p>
          <a:r>
            <a:rPr lang="en-US" dirty="0" smtClean="0"/>
            <a:t>The Potential</a:t>
          </a:r>
          <a:endParaRPr lang="en-US" dirty="0"/>
        </a:p>
      </dgm:t>
    </dgm:pt>
    <dgm:pt modelId="{E3928BD4-5DE9-4583-9878-DFE840EB45A9}" type="parTrans" cxnId="{B8875740-868C-4808-8EAC-47C63A7B0653}">
      <dgm:prSet/>
      <dgm:spPr/>
      <dgm:t>
        <a:bodyPr/>
        <a:lstStyle/>
        <a:p>
          <a:endParaRPr lang="en-US"/>
        </a:p>
      </dgm:t>
    </dgm:pt>
    <dgm:pt modelId="{69EF6CC7-4CD1-402A-A691-8E12430B80E4}" type="sibTrans" cxnId="{B8875740-868C-4808-8EAC-47C63A7B0653}">
      <dgm:prSet/>
      <dgm:spPr/>
      <dgm:t>
        <a:bodyPr/>
        <a:lstStyle/>
        <a:p>
          <a:endParaRPr lang="en-US"/>
        </a:p>
      </dgm:t>
    </dgm:pt>
    <dgm:pt modelId="{AC0508E8-ED81-41D1-9578-1B6094830F8C}">
      <dgm:prSet phldrT="[Text]"/>
      <dgm:spPr/>
      <dgm:t>
        <a:bodyPr/>
        <a:lstStyle/>
        <a:p>
          <a:r>
            <a:rPr lang="en-US" dirty="0" smtClean="0"/>
            <a:t>Increase company reputation and future business opportunities</a:t>
          </a:r>
          <a:endParaRPr lang="en-US" dirty="0"/>
        </a:p>
      </dgm:t>
    </dgm:pt>
    <dgm:pt modelId="{C759A673-0357-4FD1-865B-2D3CEFF9D514}" type="parTrans" cxnId="{1AB46BC7-6F8C-43FB-8AEA-079786100219}">
      <dgm:prSet/>
      <dgm:spPr/>
      <dgm:t>
        <a:bodyPr/>
        <a:lstStyle/>
        <a:p>
          <a:endParaRPr lang="en-US"/>
        </a:p>
      </dgm:t>
    </dgm:pt>
    <dgm:pt modelId="{B4A12B0D-88B8-461F-8D36-0FD44C31FD44}" type="sibTrans" cxnId="{1AB46BC7-6F8C-43FB-8AEA-079786100219}">
      <dgm:prSet/>
      <dgm:spPr/>
      <dgm:t>
        <a:bodyPr/>
        <a:lstStyle/>
        <a:p>
          <a:endParaRPr lang="en-US"/>
        </a:p>
      </dgm:t>
    </dgm:pt>
    <dgm:pt modelId="{9BA50D57-DBF6-49DF-B5B8-A55FDC6E415C}">
      <dgm:prSet phldrT="[Text]"/>
      <dgm:spPr/>
      <dgm:t>
        <a:bodyPr/>
        <a:lstStyle/>
        <a:p>
          <a:r>
            <a:rPr lang="en-US" dirty="0" smtClean="0"/>
            <a:t>The Opportunity</a:t>
          </a:r>
          <a:endParaRPr lang="en-US" dirty="0"/>
        </a:p>
      </dgm:t>
    </dgm:pt>
    <dgm:pt modelId="{4E8B306A-1BBD-4D17-979C-630E919DFB88}" type="sibTrans" cxnId="{D19D8516-5E7F-4A68-A45E-F93D7B27DE2F}">
      <dgm:prSet/>
      <dgm:spPr/>
      <dgm:t>
        <a:bodyPr/>
        <a:lstStyle/>
        <a:p>
          <a:endParaRPr lang="en-US"/>
        </a:p>
      </dgm:t>
    </dgm:pt>
    <dgm:pt modelId="{1A2817E4-8B33-432D-9741-7F7065BBA7F7}" type="parTrans" cxnId="{D19D8516-5E7F-4A68-A45E-F93D7B27DE2F}">
      <dgm:prSet/>
      <dgm:spPr/>
      <dgm:t>
        <a:bodyPr/>
        <a:lstStyle/>
        <a:p>
          <a:endParaRPr lang="en-US"/>
        </a:p>
      </dgm:t>
    </dgm:pt>
    <dgm:pt modelId="{B308BFF2-F538-403B-8A02-DB8BDA6B2719}" type="pres">
      <dgm:prSet presAssocID="{1C7529DA-4B7C-423F-81DB-6CFD5E3D0AD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7B078F5-8F08-47E0-A4F8-94613BBABB9C}" type="pres">
      <dgm:prSet presAssocID="{3B4B4076-233A-4C9F-A8D2-C66FB98B7F76}" presName="circle1" presStyleLbl="node1" presStyleIdx="0" presStyleCnt="3"/>
      <dgm:spPr/>
      <dgm:t>
        <a:bodyPr/>
        <a:lstStyle/>
        <a:p>
          <a:endParaRPr lang="en-US"/>
        </a:p>
      </dgm:t>
    </dgm:pt>
    <dgm:pt modelId="{F5626BAC-AC5C-44F5-B21A-3195343B0134}" type="pres">
      <dgm:prSet presAssocID="{3B4B4076-233A-4C9F-A8D2-C66FB98B7F76}" presName="space" presStyleCnt="0"/>
      <dgm:spPr/>
      <dgm:t>
        <a:bodyPr/>
        <a:lstStyle/>
        <a:p>
          <a:endParaRPr lang="en-US"/>
        </a:p>
      </dgm:t>
    </dgm:pt>
    <dgm:pt modelId="{BD3BE9F0-0CAC-4157-9E46-0F0134B9F740}" type="pres">
      <dgm:prSet presAssocID="{3B4B4076-233A-4C9F-A8D2-C66FB98B7F76}" presName="rect1" presStyleLbl="alignAcc1" presStyleIdx="0" presStyleCnt="3"/>
      <dgm:spPr/>
      <dgm:t>
        <a:bodyPr/>
        <a:lstStyle/>
        <a:p>
          <a:endParaRPr lang="en-US"/>
        </a:p>
      </dgm:t>
    </dgm:pt>
    <dgm:pt modelId="{42D4A862-359B-44CF-8CA5-94211F5C18E7}" type="pres">
      <dgm:prSet presAssocID="{9BA50D57-DBF6-49DF-B5B8-A55FDC6E415C}" presName="vertSpace2" presStyleLbl="node1" presStyleIdx="0" presStyleCnt="3"/>
      <dgm:spPr/>
      <dgm:t>
        <a:bodyPr/>
        <a:lstStyle/>
        <a:p>
          <a:endParaRPr lang="en-US"/>
        </a:p>
      </dgm:t>
    </dgm:pt>
    <dgm:pt modelId="{CC0488D7-AB8B-4CB7-BE9B-5C470E029F54}" type="pres">
      <dgm:prSet presAssocID="{9BA50D57-DBF6-49DF-B5B8-A55FDC6E415C}" presName="circle2" presStyleLbl="node1" presStyleIdx="1" presStyleCnt="3"/>
      <dgm:spPr/>
      <dgm:t>
        <a:bodyPr/>
        <a:lstStyle/>
        <a:p>
          <a:endParaRPr lang="en-US"/>
        </a:p>
      </dgm:t>
    </dgm:pt>
    <dgm:pt modelId="{F2D11CBB-27D3-4C6C-B610-9E25E398FE2B}" type="pres">
      <dgm:prSet presAssocID="{9BA50D57-DBF6-49DF-B5B8-A55FDC6E415C}" presName="rect2" presStyleLbl="alignAcc1" presStyleIdx="1" presStyleCnt="3"/>
      <dgm:spPr/>
      <dgm:t>
        <a:bodyPr/>
        <a:lstStyle/>
        <a:p>
          <a:endParaRPr lang="en-US"/>
        </a:p>
      </dgm:t>
    </dgm:pt>
    <dgm:pt modelId="{6537C74C-157F-4BFC-9AA2-F847C60375F3}" type="pres">
      <dgm:prSet presAssocID="{DCE0648A-5572-4678-8E12-434EC9142EF1}" presName="vertSpace3" presStyleLbl="node1" presStyleIdx="1" presStyleCnt="3"/>
      <dgm:spPr/>
      <dgm:t>
        <a:bodyPr/>
        <a:lstStyle/>
        <a:p>
          <a:endParaRPr lang="en-US"/>
        </a:p>
      </dgm:t>
    </dgm:pt>
    <dgm:pt modelId="{65ACC6ED-26AD-412F-A0DE-EF20BC771EE5}" type="pres">
      <dgm:prSet presAssocID="{DCE0648A-5572-4678-8E12-434EC9142EF1}" presName="circle3" presStyleLbl="node1" presStyleIdx="2" presStyleCnt="3"/>
      <dgm:spPr/>
      <dgm:t>
        <a:bodyPr/>
        <a:lstStyle/>
        <a:p>
          <a:endParaRPr lang="en-US"/>
        </a:p>
      </dgm:t>
    </dgm:pt>
    <dgm:pt modelId="{5D617F1E-53C0-4096-832F-9EE948F88D6F}" type="pres">
      <dgm:prSet presAssocID="{DCE0648A-5572-4678-8E12-434EC9142EF1}" presName="rect3" presStyleLbl="alignAcc1" presStyleIdx="2" presStyleCnt="3"/>
      <dgm:spPr/>
      <dgm:t>
        <a:bodyPr/>
        <a:lstStyle/>
        <a:p>
          <a:endParaRPr lang="en-US"/>
        </a:p>
      </dgm:t>
    </dgm:pt>
    <dgm:pt modelId="{8F42F309-598E-4BB4-90F1-50E43FA524CC}" type="pres">
      <dgm:prSet presAssocID="{3B4B4076-233A-4C9F-A8D2-C66FB98B7F76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7249F5-6A43-4677-858A-4209B274B459}" type="pres">
      <dgm:prSet presAssocID="{3B4B4076-233A-4C9F-A8D2-C66FB98B7F76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219803-8DC6-45F6-82DC-A32CC3A9CD7F}" type="pres">
      <dgm:prSet presAssocID="{9BA50D57-DBF6-49DF-B5B8-A55FDC6E415C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E3DE41-7537-4441-8B1C-5E8BE18ACA77}" type="pres">
      <dgm:prSet presAssocID="{9BA50D57-DBF6-49DF-B5B8-A55FDC6E415C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D7FEF1-1639-4E5D-83AD-F0D9A362B7EA}" type="pres">
      <dgm:prSet presAssocID="{DCE0648A-5572-4678-8E12-434EC9142EF1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8D26A5-DBB8-4E90-9DA9-227A2AD5DEB3}" type="pres">
      <dgm:prSet presAssocID="{DCE0648A-5572-4678-8E12-434EC9142EF1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BDBA4E4-4369-4FB3-9E00-A2F45469ABFD}" type="presOf" srcId="{9BA50D57-DBF6-49DF-B5B8-A55FDC6E415C}" destId="{F2D11CBB-27D3-4C6C-B610-9E25E398FE2B}" srcOrd="0" destOrd="0" presId="urn:microsoft.com/office/officeart/2005/8/layout/target3"/>
    <dgm:cxn modelId="{D19D8516-5E7F-4A68-A45E-F93D7B27DE2F}" srcId="{1C7529DA-4B7C-423F-81DB-6CFD5E3D0ADC}" destId="{9BA50D57-DBF6-49DF-B5B8-A55FDC6E415C}" srcOrd="1" destOrd="0" parTransId="{1A2817E4-8B33-432D-9741-7F7065BBA7F7}" sibTransId="{4E8B306A-1BBD-4D17-979C-630E919DFB88}"/>
    <dgm:cxn modelId="{56CC6B03-5AEB-4229-A733-D203A02F9938}" type="presOf" srcId="{A809E276-E84A-40E1-9F15-DD3DCA0005A3}" destId="{DBE3DE41-7537-4441-8B1C-5E8BE18ACA77}" srcOrd="0" destOrd="0" presId="urn:microsoft.com/office/officeart/2005/8/layout/target3"/>
    <dgm:cxn modelId="{3EB76E4B-967A-483D-B306-80ABCD3FAB86}" type="presOf" srcId="{2D8BB8AD-33AD-4128-B80C-D3B16F343070}" destId="{8C7249F5-6A43-4677-858A-4209B274B459}" srcOrd="0" destOrd="0" presId="urn:microsoft.com/office/officeart/2005/8/layout/target3"/>
    <dgm:cxn modelId="{E5924F82-ACEB-4780-B0C4-522303C4B37E}" srcId="{9BA50D57-DBF6-49DF-B5B8-A55FDC6E415C}" destId="{D7616FE3-D043-4C7D-8C39-54A16B7195B6}" srcOrd="1" destOrd="0" parTransId="{2FE28FEB-82D3-4244-AAF4-1AB6C396139C}" sibTransId="{5DCD3325-FE0C-445E-B06B-F9956E0B1C73}"/>
    <dgm:cxn modelId="{A6913866-5825-4B67-9F82-62014A7F8897}" srcId="{9BA50D57-DBF6-49DF-B5B8-A55FDC6E415C}" destId="{A809E276-E84A-40E1-9F15-DD3DCA0005A3}" srcOrd="0" destOrd="0" parTransId="{DC3DB3CC-B237-4B06-9208-67E99C2DA484}" sibTransId="{4944361B-628A-4532-B857-2CB763ED0A5B}"/>
    <dgm:cxn modelId="{2F0EB6E7-AAE8-4304-A2B5-B5CA16564F51}" type="presOf" srcId="{1C7529DA-4B7C-423F-81DB-6CFD5E3D0ADC}" destId="{B308BFF2-F538-403B-8A02-DB8BDA6B2719}" srcOrd="0" destOrd="0" presId="urn:microsoft.com/office/officeart/2005/8/layout/target3"/>
    <dgm:cxn modelId="{5C584D83-0237-48FA-814D-B7D577DC7187}" type="presOf" srcId="{AC0508E8-ED81-41D1-9578-1B6094830F8C}" destId="{6C8D26A5-DBB8-4E90-9DA9-227A2AD5DEB3}" srcOrd="0" destOrd="0" presId="urn:microsoft.com/office/officeart/2005/8/layout/target3"/>
    <dgm:cxn modelId="{9667A6C6-B80B-4EFF-8D95-56FE0623E458}" srcId="{1C7529DA-4B7C-423F-81DB-6CFD5E3D0ADC}" destId="{3B4B4076-233A-4C9F-A8D2-C66FB98B7F76}" srcOrd="0" destOrd="0" parTransId="{52609B08-20DA-4F0B-86A7-5DAA2617C4B7}" sibTransId="{3F1F5BA9-3F6F-43E1-999C-B228902F6D1A}"/>
    <dgm:cxn modelId="{E7C55D17-4B4E-44FA-A69D-9AC9391CF2D1}" type="presOf" srcId="{DCE0648A-5572-4678-8E12-434EC9142EF1}" destId="{5D617F1E-53C0-4096-832F-9EE948F88D6F}" srcOrd="0" destOrd="0" presId="urn:microsoft.com/office/officeart/2005/8/layout/target3"/>
    <dgm:cxn modelId="{1AB46BC7-6F8C-43FB-8AEA-079786100219}" srcId="{DCE0648A-5572-4678-8E12-434EC9142EF1}" destId="{AC0508E8-ED81-41D1-9578-1B6094830F8C}" srcOrd="0" destOrd="0" parTransId="{C759A673-0357-4FD1-865B-2D3CEFF9D514}" sibTransId="{B4A12B0D-88B8-461F-8D36-0FD44C31FD44}"/>
    <dgm:cxn modelId="{1A6757D2-537B-46DD-98F4-D63EDE2F7A6C}" srcId="{3B4B4076-233A-4C9F-A8D2-C66FB98B7F76}" destId="{2D8BB8AD-33AD-4128-B80C-D3B16F343070}" srcOrd="0" destOrd="0" parTransId="{A8C1ADE9-730E-4582-92DA-79E305F42755}" sibTransId="{BFAC7E68-3BAA-4A1A-A5F8-BA9E21528B48}"/>
    <dgm:cxn modelId="{FAA1FE7F-2B05-401A-A5BC-CD1E04D814A4}" type="presOf" srcId="{3B4B4076-233A-4C9F-A8D2-C66FB98B7F76}" destId="{BD3BE9F0-0CAC-4157-9E46-0F0134B9F740}" srcOrd="0" destOrd="0" presId="urn:microsoft.com/office/officeart/2005/8/layout/target3"/>
    <dgm:cxn modelId="{64BAF769-074F-43C8-96ED-6962B3B63516}" type="presOf" srcId="{D7616FE3-D043-4C7D-8C39-54A16B7195B6}" destId="{DBE3DE41-7537-4441-8B1C-5E8BE18ACA77}" srcOrd="0" destOrd="1" presId="urn:microsoft.com/office/officeart/2005/8/layout/target3"/>
    <dgm:cxn modelId="{437B4986-2559-43D3-A8F6-A8C0BD705F3E}" type="presOf" srcId="{9BA50D57-DBF6-49DF-B5B8-A55FDC6E415C}" destId="{46219803-8DC6-45F6-82DC-A32CC3A9CD7F}" srcOrd="1" destOrd="0" presId="urn:microsoft.com/office/officeart/2005/8/layout/target3"/>
    <dgm:cxn modelId="{B8875740-868C-4808-8EAC-47C63A7B0653}" srcId="{1C7529DA-4B7C-423F-81DB-6CFD5E3D0ADC}" destId="{DCE0648A-5572-4678-8E12-434EC9142EF1}" srcOrd="2" destOrd="0" parTransId="{E3928BD4-5DE9-4583-9878-DFE840EB45A9}" sibTransId="{69EF6CC7-4CD1-402A-A691-8E12430B80E4}"/>
    <dgm:cxn modelId="{B445F93E-257E-4AB3-86EC-0CC521F1E4D4}" type="presOf" srcId="{3B4B4076-233A-4C9F-A8D2-C66FB98B7F76}" destId="{8F42F309-598E-4BB4-90F1-50E43FA524CC}" srcOrd="1" destOrd="0" presId="urn:microsoft.com/office/officeart/2005/8/layout/target3"/>
    <dgm:cxn modelId="{50EEC347-EE6E-4B18-9F3F-56665B734891}" type="presOf" srcId="{DCE0648A-5572-4678-8E12-434EC9142EF1}" destId="{ABD7FEF1-1639-4E5D-83AD-F0D9A362B7EA}" srcOrd="1" destOrd="0" presId="urn:microsoft.com/office/officeart/2005/8/layout/target3"/>
    <dgm:cxn modelId="{8DFB696C-5055-4782-90F8-03358C15126D}" type="presParOf" srcId="{B308BFF2-F538-403B-8A02-DB8BDA6B2719}" destId="{F7B078F5-8F08-47E0-A4F8-94613BBABB9C}" srcOrd="0" destOrd="0" presId="urn:microsoft.com/office/officeart/2005/8/layout/target3"/>
    <dgm:cxn modelId="{FCE88188-B063-4A68-9B55-17F7E511117F}" type="presParOf" srcId="{B308BFF2-F538-403B-8A02-DB8BDA6B2719}" destId="{F5626BAC-AC5C-44F5-B21A-3195343B0134}" srcOrd="1" destOrd="0" presId="urn:microsoft.com/office/officeart/2005/8/layout/target3"/>
    <dgm:cxn modelId="{7A8AB378-EC26-4BF6-9B8F-E1DE79DF3001}" type="presParOf" srcId="{B308BFF2-F538-403B-8A02-DB8BDA6B2719}" destId="{BD3BE9F0-0CAC-4157-9E46-0F0134B9F740}" srcOrd="2" destOrd="0" presId="urn:microsoft.com/office/officeart/2005/8/layout/target3"/>
    <dgm:cxn modelId="{B8A5AD1E-C9F6-4729-A510-0D0B666211BE}" type="presParOf" srcId="{B308BFF2-F538-403B-8A02-DB8BDA6B2719}" destId="{42D4A862-359B-44CF-8CA5-94211F5C18E7}" srcOrd="3" destOrd="0" presId="urn:microsoft.com/office/officeart/2005/8/layout/target3"/>
    <dgm:cxn modelId="{504DC796-280B-45CA-BF7E-1706DA1414A6}" type="presParOf" srcId="{B308BFF2-F538-403B-8A02-DB8BDA6B2719}" destId="{CC0488D7-AB8B-4CB7-BE9B-5C470E029F54}" srcOrd="4" destOrd="0" presId="urn:microsoft.com/office/officeart/2005/8/layout/target3"/>
    <dgm:cxn modelId="{79CBB708-F9F5-4D75-8A27-6BE0BE296114}" type="presParOf" srcId="{B308BFF2-F538-403B-8A02-DB8BDA6B2719}" destId="{F2D11CBB-27D3-4C6C-B610-9E25E398FE2B}" srcOrd="5" destOrd="0" presId="urn:microsoft.com/office/officeart/2005/8/layout/target3"/>
    <dgm:cxn modelId="{6BDFFDEE-986F-4037-810D-4DCD509169AC}" type="presParOf" srcId="{B308BFF2-F538-403B-8A02-DB8BDA6B2719}" destId="{6537C74C-157F-4BFC-9AA2-F847C60375F3}" srcOrd="6" destOrd="0" presId="urn:microsoft.com/office/officeart/2005/8/layout/target3"/>
    <dgm:cxn modelId="{96849AAC-7020-4877-A52E-7B797DCFC472}" type="presParOf" srcId="{B308BFF2-F538-403B-8A02-DB8BDA6B2719}" destId="{65ACC6ED-26AD-412F-A0DE-EF20BC771EE5}" srcOrd="7" destOrd="0" presId="urn:microsoft.com/office/officeart/2005/8/layout/target3"/>
    <dgm:cxn modelId="{F40E30AD-3459-4E89-B94C-436094646F4E}" type="presParOf" srcId="{B308BFF2-F538-403B-8A02-DB8BDA6B2719}" destId="{5D617F1E-53C0-4096-832F-9EE948F88D6F}" srcOrd="8" destOrd="0" presId="urn:microsoft.com/office/officeart/2005/8/layout/target3"/>
    <dgm:cxn modelId="{5B3C15C9-C72F-4F36-BE20-03C0C1FE24C8}" type="presParOf" srcId="{B308BFF2-F538-403B-8A02-DB8BDA6B2719}" destId="{8F42F309-598E-4BB4-90F1-50E43FA524CC}" srcOrd="9" destOrd="0" presId="urn:microsoft.com/office/officeart/2005/8/layout/target3"/>
    <dgm:cxn modelId="{83E7725F-3CEA-48BF-A017-BB1B61320593}" type="presParOf" srcId="{B308BFF2-F538-403B-8A02-DB8BDA6B2719}" destId="{8C7249F5-6A43-4677-858A-4209B274B459}" srcOrd="10" destOrd="0" presId="urn:microsoft.com/office/officeart/2005/8/layout/target3"/>
    <dgm:cxn modelId="{0A7C9387-F9AC-4A2C-AFAD-8EE05817A1D5}" type="presParOf" srcId="{B308BFF2-F538-403B-8A02-DB8BDA6B2719}" destId="{46219803-8DC6-45F6-82DC-A32CC3A9CD7F}" srcOrd="11" destOrd="0" presId="urn:microsoft.com/office/officeart/2005/8/layout/target3"/>
    <dgm:cxn modelId="{B83FD63C-26F4-4CDF-A562-B9064196CE69}" type="presParOf" srcId="{B308BFF2-F538-403B-8A02-DB8BDA6B2719}" destId="{DBE3DE41-7537-4441-8B1C-5E8BE18ACA77}" srcOrd="12" destOrd="0" presId="urn:microsoft.com/office/officeart/2005/8/layout/target3"/>
    <dgm:cxn modelId="{DE2C657B-E9FE-462F-8385-2D0AFB71FD52}" type="presParOf" srcId="{B308BFF2-F538-403B-8A02-DB8BDA6B2719}" destId="{ABD7FEF1-1639-4E5D-83AD-F0D9A362B7EA}" srcOrd="13" destOrd="0" presId="urn:microsoft.com/office/officeart/2005/8/layout/target3"/>
    <dgm:cxn modelId="{C27A2883-4A0D-4BBF-AEED-FB84743FDCB3}" type="presParOf" srcId="{B308BFF2-F538-403B-8A02-DB8BDA6B2719}" destId="{6C8D26A5-DBB8-4E90-9DA9-227A2AD5DEB3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0A9EEC-A1F3-4021-B282-84BE9DACC00E}" type="doc">
      <dgm:prSet loTypeId="urn:microsoft.com/office/officeart/2005/8/layout/vList3#1" loCatId="list" qsTypeId="urn:microsoft.com/office/officeart/2005/8/quickstyle/simple3" qsCatId="simple" csTypeId="urn:microsoft.com/office/officeart/2005/8/colors/accent1_2" csCatId="accent1" phldr="1"/>
      <dgm:spPr/>
    </dgm:pt>
    <dgm:pt modelId="{7FD2CFB3-6BBB-48E8-A19F-50DAD7A3CAD1}">
      <dgm:prSet phldrT="[Text]"/>
      <dgm:spPr/>
      <dgm:t>
        <a:bodyPr/>
        <a:lstStyle/>
        <a:p>
          <a:r>
            <a:rPr lang="en-US" dirty="0" smtClean="0"/>
            <a:t> </a:t>
          </a:r>
          <a:r>
            <a:rPr lang="en-US" u="sng" dirty="0" smtClean="0"/>
            <a:t>Current Issues Soap Dishes</a:t>
          </a:r>
          <a:endParaRPr lang="en-US" u="sng" dirty="0"/>
        </a:p>
      </dgm:t>
    </dgm:pt>
    <dgm:pt modelId="{138052AC-7CF3-4C5C-A9FA-E969EA70EE78}" type="parTrans" cxnId="{7F288708-7F26-485D-9FCD-2D9F8F2C8C79}">
      <dgm:prSet/>
      <dgm:spPr/>
      <dgm:t>
        <a:bodyPr/>
        <a:lstStyle/>
        <a:p>
          <a:endParaRPr lang="en-US"/>
        </a:p>
      </dgm:t>
    </dgm:pt>
    <dgm:pt modelId="{465AA3D7-2839-4551-A6D1-E61178C55C66}" type="sibTrans" cxnId="{7F288708-7F26-485D-9FCD-2D9F8F2C8C79}">
      <dgm:prSet/>
      <dgm:spPr/>
      <dgm:t>
        <a:bodyPr/>
        <a:lstStyle/>
        <a:p>
          <a:endParaRPr lang="en-US"/>
        </a:p>
      </dgm:t>
    </dgm:pt>
    <dgm:pt modelId="{751D1385-6C54-4FEC-B26F-2DFB732DC40E}">
      <dgm:prSet phldrT="[Text]"/>
      <dgm:spPr/>
      <dgm:t>
        <a:bodyPr/>
        <a:lstStyle/>
        <a:p>
          <a:r>
            <a:rPr lang="en-US" dirty="0" smtClean="0"/>
            <a:t>Tend to build up Lime scale</a:t>
          </a:r>
          <a:endParaRPr lang="en-US" dirty="0"/>
        </a:p>
      </dgm:t>
    </dgm:pt>
    <dgm:pt modelId="{3627AF4B-EADE-4EC5-A027-9E23049404A0}" type="sibTrans" cxnId="{38247E66-321D-4C49-8881-CD4C132CFE1A}">
      <dgm:prSet/>
      <dgm:spPr/>
      <dgm:t>
        <a:bodyPr/>
        <a:lstStyle/>
        <a:p>
          <a:endParaRPr lang="en-US"/>
        </a:p>
      </dgm:t>
    </dgm:pt>
    <dgm:pt modelId="{96682407-31A0-40A9-A535-D535D4DD8FF8}" type="parTrans" cxnId="{38247E66-321D-4C49-8881-CD4C132CFE1A}">
      <dgm:prSet/>
      <dgm:spPr/>
      <dgm:t>
        <a:bodyPr/>
        <a:lstStyle/>
        <a:p>
          <a:endParaRPr lang="en-US"/>
        </a:p>
      </dgm:t>
    </dgm:pt>
    <dgm:pt modelId="{42972CCA-44F0-45AE-968E-2E4AC0C92DA1}">
      <dgm:prSet phldrT="[Text]"/>
      <dgm:spPr/>
      <dgm:t>
        <a:bodyPr/>
        <a:lstStyle/>
        <a:p>
          <a:r>
            <a:rPr lang="en-US" dirty="0" smtClean="0"/>
            <a:t>Inability to Properly Store Soap</a:t>
          </a:r>
          <a:endParaRPr lang="en-US" dirty="0"/>
        </a:p>
      </dgm:t>
    </dgm:pt>
    <dgm:pt modelId="{7E98FFBB-89E2-42A3-B425-D15C3F17D21A}" type="sibTrans" cxnId="{13E985E1-2B8B-4669-9197-F512F01C1800}">
      <dgm:prSet/>
      <dgm:spPr/>
      <dgm:t>
        <a:bodyPr/>
        <a:lstStyle/>
        <a:p>
          <a:endParaRPr lang="en-US"/>
        </a:p>
      </dgm:t>
    </dgm:pt>
    <dgm:pt modelId="{5F4B010B-3DC1-46DE-8DFB-6638D1B30ED6}" type="parTrans" cxnId="{13E985E1-2B8B-4669-9197-F512F01C1800}">
      <dgm:prSet/>
      <dgm:spPr/>
      <dgm:t>
        <a:bodyPr/>
        <a:lstStyle/>
        <a:p>
          <a:endParaRPr lang="en-US"/>
        </a:p>
      </dgm:t>
    </dgm:pt>
    <dgm:pt modelId="{48F8D795-17DC-4FDA-B995-2265CEFF5124}">
      <dgm:prSet phldrT="[Text]"/>
      <dgm:spPr/>
      <dgm:t>
        <a:bodyPr/>
        <a:lstStyle/>
        <a:p>
          <a:r>
            <a:rPr lang="en-US" dirty="0" smtClean="0"/>
            <a:t>Difficult to Clean up		</a:t>
          </a:r>
          <a:endParaRPr lang="en-US" dirty="0"/>
        </a:p>
      </dgm:t>
    </dgm:pt>
    <dgm:pt modelId="{25737AE1-B100-4F68-A727-8EA495043B7E}" type="sibTrans" cxnId="{BEA6D506-D716-44E0-B012-281B76379E35}">
      <dgm:prSet/>
      <dgm:spPr/>
      <dgm:t>
        <a:bodyPr/>
        <a:lstStyle/>
        <a:p>
          <a:endParaRPr lang="en-US"/>
        </a:p>
      </dgm:t>
    </dgm:pt>
    <dgm:pt modelId="{75358A58-6A0A-42B7-8632-F10270DED0FF}" type="parTrans" cxnId="{BEA6D506-D716-44E0-B012-281B76379E35}">
      <dgm:prSet/>
      <dgm:spPr/>
      <dgm:t>
        <a:bodyPr/>
        <a:lstStyle/>
        <a:p>
          <a:endParaRPr lang="en-US"/>
        </a:p>
      </dgm:t>
    </dgm:pt>
    <dgm:pt modelId="{6869E6AD-8C90-4F21-BEA9-734BF8A72C95}">
      <dgm:prSet phldrT="[Text]"/>
      <dgm:spPr/>
      <dgm:t>
        <a:bodyPr/>
        <a:lstStyle/>
        <a:p>
          <a:r>
            <a:rPr lang="en-US" dirty="0" smtClean="0"/>
            <a:t>Composed of Fragile Material</a:t>
          </a:r>
          <a:endParaRPr lang="en-US" dirty="0"/>
        </a:p>
      </dgm:t>
    </dgm:pt>
    <dgm:pt modelId="{56C2DC52-8D99-4C92-81FA-BBA36F8D5C20}" type="sibTrans" cxnId="{749DD84E-5576-45AA-B099-A7A8C2677C80}">
      <dgm:prSet/>
      <dgm:spPr/>
      <dgm:t>
        <a:bodyPr/>
        <a:lstStyle/>
        <a:p>
          <a:endParaRPr lang="en-US"/>
        </a:p>
      </dgm:t>
    </dgm:pt>
    <dgm:pt modelId="{4C127B45-4902-4460-865F-000A853E5738}" type="parTrans" cxnId="{749DD84E-5576-45AA-B099-A7A8C2677C80}">
      <dgm:prSet/>
      <dgm:spPr/>
      <dgm:t>
        <a:bodyPr/>
        <a:lstStyle/>
        <a:p>
          <a:endParaRPr lang="en-US"/>
        </a:p>
      </dgm:t>
    </dgm:pt>
    <dgm:pt modelId="{BA50CEE2-C292-4705-AB0E-33D680F080D3}">
      <dgm:prSet phldrT="[Text]"/>
      <dgm:spPr/>
      <dgm:t>
        <a:bodyPr/>
        <a:lstStyle/>
        <a:p>
          <a:r>
            <a:rPr lang="en-US" dirty="0" smtClean="0"/>
            <a:t>Lack of Excess Water Irrigation</a:t>
          </a:r>
          <a:endParaRPr lang="en-US" dirty="0"/>
        </a:p>
      </dgm:t>
    </dgm:pt>
    <dgm:pt modelId="{612018B0-3F07-49C1-9BE0-FD1C23E7D5C8}" type="sibTrans" cxnId="{31D954BE-9A5B-4F33-8224-0D7CEDE794F9}">
      <dgm:prSet/>
      <dgm:spPr/>
      <dgm:t>
        <a:bodyPr/>
        <a:lstStyle/>
        <a:p>
          <a:endParaRPr lang="en-US"/>
        </a:p>
      </dgm:t>
    </dgm:pt>
    <dgm:pt modelId="{AC4A0E10-CB76-42A9-9F60-94BA99258952}" type="parTrans" cxnId="{31D954BE-9A5B-4F33-8224-0D7CEDE794F9}">
      <dgm:prSet/>
      <dgm:spPr/>
      <dgm:t>
        <a:bodyPr/>
        <a:lstStyle/>
        <a:p>
          <a:endParaRPr lang="en-US"/>
        </a:p>
      </dgm:t>
    </dgm:pt>
    <dgm:pt modelId="{CF5E2CFA-7382-4C31-A540-DB09165C26C8}">
      <dgm:prSet phldrT="[Text]"/>
      <dgm:spPr/>
      <dgm:t>
        <a:bodyPr/>
        <a:lstStyle/>
        <a:p>
          <a:r>
            <a:rPr lang="en-US" dirty="0" smtClean="0"/>
            <a:t>Inability to Utilize Full Usage of Soap </a:t>
          </a:r>
          <a:endParaRPr lang="en-US" dirty="0"/>
        </a:p>
      </dgm:t>
    </dgm:pt>
    <dgm:pt modelId="{640E3DF5-5C83-4F54-B477-8FB49926C987}" type="sibTrans" cxnId="{67701E72-215F-4B25-BBCD-49019B9F0314}">
      <dgm:prSet/>
      <dgm:spPr/>
      <dgm:t>
        <a:bodyPr/>
        <a:lstStyle/>
        <a:p>
          <a:endParaRPr lang="en-US"/>
        </a:p>
      </dgm:t>
    </dgm:pt>
    <dgm:pt modelId="{08913989-1E5F-4952-80E5-7C2A1B98D8AA}" type="parTrans" cxnId="{67701E72-215F-4B25-BBCD-49019B9F0314}">
      <dgm:prSet/>
      <dgm:spPr/>
      <dgm:t>
        <a:bodyPr/>
        <a:lstStyle/>
        <a:p>
          <a:endParaRPr lang="en-US"/>
        </a:p>
      </dgm:t>
    </dgm:pt>
    <dgm:pt modelId="{4C9795F0-8380-4137-8FD8-2060DB0B268E}">
      <dgm:prSet phldrT="[Text]"/>
      <dgm:spPr/>
      <dgm:t>
        <a:bodyPr/>
        <a:lstStyle/>
        <a:p>
          <a:r>
            <a:rPr lang="en-US" dirty="0" smtClean="0"/>
            <a:t>Accumulates Unsanitary Soap Scum Residue Over Time</a:t>
          </a:r>
          <a:endParaRPr lang="en-US" dirty="0"/>
        </a:p>
      </dgm:t>
    </dgm:pt>
    <dgm:pt modelId="{3F3A11B3-FFC8-4A67-AE52-5B04D62A488F}" type="parTrans" cxnId="{4CB18C83-8231-4E2D-8E56-17543416C104}">
      <dgm:prSet/>
      <dgm:spPr/>
      <dgm:t>
        <a:bodyPr/>
        <a:lstStyle/>
        <a:p>
          <a:endParaRPr lang="en-US"/>
        </a:p>
      </dgm:t>
    </dgm:pt>
    <dgm:pt modelId="{3FE47217-886D-4DFC-B3DA-22809503FCB8}" type="sibTrans" cxnId="{4CB18C83-8231-4E2D-8E56-17543416C104}">
      <dgm:prSet/>
      <dgm:spPr/>
      <dgm:t>
        <a:bodyPr/>
        <a:lstStyle/>
        <a:p>
          <a:endParaRPr lang="en-US"/>
        </a:p>
      </dgm:t>
    </dgm:pt>
    <dgm:pt modelId="{1BA5EF50-916E-406C-BBFC-185075569AAF}" type="pres">
      <dgm:prSet presAssocID="{1E0A9EEC-A1F3-4021-B282-84BE9DACC00E}" presName="linearFlow" presStyleCnt="0">
        <dgm:presLayoutVars>
          <dgm:dir/>
          <dgm:resizeHandles val="exact"/>
        </dgm:presLayoutVars>
      </dgm:prSet>
      <dgm:spPr/>
    </dgm:pt>
    <dgm:pt modelId="{B0D61B46-CDAB-4426-8DD2-AAA1C4963565}" type="pres">
      <dgm:prSet presAssocID="{7FD2CFB3-6BBB-48E8-A19F-50DAD7A3CAD1}" presName="composite" presStyleCnt="0"/>
      <dgm:spPr/>
    </dgm:pt>
    <dgm:pt modelId="{84EF41A3-CB03-44D6-B8CD-5D406F609E67}" type="pres">
      <dgm:prSet presAssocID="{7FD2CFB3-6BBB-48E8-A19F-50DAD7A3CAD1}" presName="imgShp" presStyleLbl="fgImgPlac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  <dgm:pt modelId="{70E086EE-326A-4119-A981-C734C709883A}" type="pres">
      <dgm:prSet presAssocID="{7FD2CFB3-6BBB-48E8-A19F-50DAD7A3CAD1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F288708-7F26-485D-9FCD-2D9F8F2C8C79}" srcId="{1E0A9EEC-A1F3-4021-B282-84BE9DACC00E}" destId="{7FD2CFB3-6BBB-48E8-A19F-50DAD7A3CAD1}" srcOrd="0" destOrd="0" parTransId="{138052AC-7CF3-4C5C-A9FA-E969EA70EE78}" sibTransId="{465AA3D7-2839-4551-A6D1-E61178C55C66}"/>
    <dgm:cxn modelId="{50F67CFA-1F90-4EF3-9D9B-90F7A16AFA7F}" type="presOf" srcId="{6869E6AD-8C90-4F21-BEA9-734BF8A72C95}" destId="{70E086EE-326A-4119-A981-C734C709883A}" srcOrd="0" destOrd="2" presId="urn:microsoft.com/office/officeart/2005/8/layout/vList3#1"/>
    <dgm:cxn modelId="{EA1EC2A8-5165-4AC3-8F24-2B061F40DC69}" type="presOf" srcId="{42972CCA-44F0-45AE-968E-2E4AC0C92DA1}" destId="{70E086EE-326A-4119-A981-C734C709883A}" srcOrd="0" destOrd="4" presId="urn:microsoft.com/office/officeart/2005/8/layout/vList3#1"/>
    <dgm:cxn modelId="{13E985E1-2B8B-4669-9197-F512F01C1800}" srcId="{7FD2CFB3-6BBB-48E8-A19F-50DAD7A3CAD1}" destId="{42972CCA-44F0-45AE-968E-2E4AC0C92DA1}" srcOrd="3" destOrd="0" parTransId="{5F4B010B-3DC1-46DE-8DFB-6638D1B30ED6}" sibTransId="{7E98FFBB-89E2-42A3-B425-D15C3F17D21A}"/>
    <dgm:cxn modelId="{BEA6D506-D716-44E0-B012-281B76379E35}" srcId="{7FD2CFB3-6BBB-48E8-A19F-50DAD7A3CAD1}" destId="{48F8D795-17DC-4FDA-B995-2265CEFF5124}" srcOrd="2" destOrd="0" parTransId="{75358A58-6A0A-42B7-8632-F10270DED0FF}" sibTransId="{25737AE1-B100-4F68-A727-8EA495043B7E}"/>
    <dgm:cxn modelId="{871F6E74-D7CB-4819-A7D2-66BE36D5072A}" type="presOf" srcId="{7FD2CFB3-6BBB-48E8-A19F-50DAD7A3CAD1}" destId="{70E086EE-326A-4119-A981-C734C709883A}" srcOrd="0" destOrd="0" presId="urn:microsoft.com/office/officeart/2005/8/layout/vList3#1"/>
    <dgm:cxn modelId="{09644989-8F1D-4AAF-8105-436366AE6624}" type="presOf" srcId="{1E0A9EEC-A1F3-4021-B282-84BE9DACC00E}" destId="{1BA5EF50-916E-406C-BBFC-185075569AAF}" srcOrd="0" destOrd="0" presId="urn:microsoft.com/office/officeart/2005/8/layout/vList3#1"/>
    <dgm:cxn modelId="{D5300EE1-6116-4E49-8B60-229A03FBEFE4}" type="presOf" srcId="{48F8D795-17DC-4FDA-B995-2265CEFF5124}" destId="{70E086EE-326A-4119-A981-C734C709883A}" srcOrd="0" destOrd="3" presId="urn:microsoft.com/office/officeart/2005/8/layout/vList3#1"/>
    <dgm:cxn modelId="{38247E66-321D-4C49-8881-CD4C132CFE1A}" srcId="{7FD2CFB3-6BBB-48E8-A19F-50DAD7A3CAD1}" destId="{751D1385-6C54-4FEC-B26F-2DFB732DC40E}" srcOrd="4" destOrd="0" parTransId="{96682407-31A0-40A9-A535-D535D4DD8FF8}" sibTransId="{3627AF4B-EADE-4EC5-A027-9E23049404A0}"/>
    <dgm:cxn modelId="{67701E72-215F-4B25-BBCD-49019B9F0314}" srcId="{7FD2CFB3-6BBB-48E8-A19F-50DAD7A3CAD1}" destId="{CF5E2CFA-7382-4C31-A540-DB09165C26C8}" srcOrd="5" destOrd="0" parTransId="{08913989-1E5F-4952-80E5-7C2A1B98D8AA}" sibTransId="{640E3DF5-5C83-4F54-B477-8FB49926C987}"/>
    <dgm:cxn modelId="{31D954BE-9A5B-4F33-8224-0D7CEDE794F9}" srcId="{7FD2CFB3-6BBB-48E8-A19F-50DAD7A3CAD1}" destId="{BA50CEE2-C292-4705-AB0E-33D680F080D3}" srcOrd="0" destOrd="0" parTransId="{AC4A0E10-CB76-42A9-9F60-94BA99258952}" sibTransId="{612018B0-3F07-49C1-9BE0-FD1C23E7D5C8}"/>
    <dgm:cxn modelId="{2CE3335B-2446-4B20-849D-8EA073C9BEFF}" type="presOf" srcId="{BA50CEE2-C292-4705-AB0E-33D680F080D3}" destId="{70E086EE-326A-4119-A981-C734C709883A}" srcOrd="0" destOrd="1" presId="urn:microsoft.com/office/officeart/2005/8/layout/vList3#1"/>
    <dgm:cxn modelId="{749DD84E-5576-45AA-B099-A7A8C2677C80}" srcId="{7FD2CFB3-6BBB-48E8-A19F-50DAD7A3CAD1}" destId="{6869E6AD-8C90-4F21-BEA9-734BF8A72C95}" srcOrd="1" destOrd="0" parTransId="{4C127B45-4902-4460-865F-000A853E5738}" sibTransId="{56C2DC52-8D99-4C92-81FA-BBA36F8D5C20}"/>
    <dgm:cxn modelId="{4CB18C83-8231-4E2D-8E56-17543416C104}" srcId="{7FD2CFB3-6BBB-48E8-A19F-50DAD7A3CAD1}" destId="{4C9795F0-8380-4137-8FD8-2060DB0B268E}" srcOrd="6" destOrd="0" parTransId="{3F3A11B3-FFC8-4A67-AE52-5B04D62A488F}" sibTransId="{3FE47217-886D-4DFC-B3DA-22809503FCB8}"/>
    <dgm:cxn modelId="{7D706262-47C8-46AD-9903-08242B3B048B}" type="presOf" srcId="{751D1385-6C54-4FEC-B26F-2DFB732DC40E}" destId="{70E086EE-326A-4119-A981-C734C709883A}" srcOrd="0" destOrd="5" presId="urn:microsoft.com/office/officeart/2005/8/layout/vList3#1"/>
    <dgm:cxn modelId="{53F59A20-2CCF-43D8-8E8A-9C776D410B18}" type="presOf" srcId="{4C9795F0-8380-4137-8FD8-2060DB0B268E}" destId="{70E086EE-326A-4119-A981-C734C709883A}" srcOrd="0" destOrd="7" presId="urn:microsoft.com/office/officeart/2005/8/layout/vList3#1"/>
    <dgm:cxn modelId="{B6B836B5-38F1-4077-BFAD-B47470D11220}" type="presOf" srcId="{CF5E2CFA-7382-4C31-A540-DB09165C26C8}" destId="{70E086EE-326A-4119-A981-C734C709883A}" srcOrd="0" destOrd="6" presId="urn:microsoft.com/office/officeart/2005/8/layout/vList3#1"/>
    <dgm:cxn modelId="{B774BE95-8AEC-4DD6-9108-E3BD549A42A2}" type="presParOf" srcId="{1BA5EF50-916E-406C-BBFC-185075569AAF}" destId="{B0D61B46-CDAB-4426-8DD2-AAA1C4963565}" srcOrd="0" destOrd="0" presId="urn:microsoft.com/office/officeart/2005/8/layout/vList3#1"/>
    <dgm:cxn modelId="{71C8CE55-1896-43A3-8123-8BF71C0CE671}" type="presParOf" srcId="{B0D61B46-CDAB-4426-8DD2-AAA1C4963565}" destId="{84EF41A3-CB03-44D6-B8CD-5D406F609E67}" srcOrd="0" destOrd="0" presId="urn:microsoft.com/office/officeart/2005/8/layout/vList3#1"/>
    <dgm:cxn modelId="{5D88439D-03F4-4D76-8160-71698589C416}" type="presParOf" srcId="{B0D61B46-CDAB-4426-8DD2-AAA1C4963565}" destId="{70E086EE-326A-4119-A981-C734C709883A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B078F5-8F08-47E0-A4F8-94613BBABB9C}">
      <dsp:nvSpPr>
        <dsp:cNvPr id="0" name=""/>
        <dsp:cNvSpPr/>
      </dsp:nvSpPr>
      <dsp:spPr>
        <a:xfrm>
          <a:off x="0" y="0"/>
          <a:ext cx="3505200" cy="350520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D3BE9F0-0CAC-4157-9E46-0F0134B9F740}">
      <dsp:nvSpPr>
        <dsp:cNvPr id="0" name=""/>
        <dsp:cNvSpPr/>
      </dsp:nvSpPr>
      <dsp:spPr>
        <a:xfrm>
          <a:off x="1752600" y="0"/>
          <a:ext cx="4606977" cy="350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The Concept</a:t>
          </a:r>
          <a:endParaRPr lang="en-US" sz="2700" kern="1200" dirty="0"/>
        </a:p>
      </dsp:txBody>
      <dsp:txXfrm>
        <a:off x="1752600" y="0"/>
        <a:ext cx="2303488" cy="1051562"/>
      </dsp:txXfrm>
    </dsp:sp>
    <dsp:sp modelId="{CC0488D7-AB8B-4CB7-BE9B-5C470E029F54}">
      <dsp:nvSpPr>
        <dsp:cNvPr id="0" name=""/>
        <dsp:cNvSpPr/>
      </dsp:nvSpPr>
      <dsp:spPr>
        <a:xfrm>
          <a:off x="613411" y="1051562"/>
          <a:ext cx="2278377" cy="227837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2D11CBB-27D3-4C6C-B610-9E25E398FE2B}">
      <dsp:nvSpPr>
        <dsp:cNvPr id="0" name=""/>
        <dsp:cNvSpPr/>
      </dsp:nvSpPr>
      <dsp:spPr>
        <a:xfrm>
          <a:off x="1752600" y="1051562"/>
          <a:ext cx="4606977" cy="22783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The Opportunity</a:t>
          </a:r>
          <a:endParaRPr lang="en-US" sz="2700" kern="1200" dirty="0"/>
        </a:p>
      </dsp:txBody>
      <dsp:txXfrm>
        <a:off x="1752600" y="1051562"/>
        <a:ext cx="2303488" cy="1051558"/>
      </dsp:txXfrm>
    </dsp:sp>
    <dsp:sp modelId="{65ACC6ED-26AD-412F-A0DE-EF20BC771EE5}">
      <dsp:nvSpPr>
        <dsp:cNvPr id="0" name=""/>
        <dsp:cNvSpPr/>
      </dsp:nvSpPr>
      <dsp:spPr>
        <a:xfrm>
          <a:off x="1226820" y="2103121"/>
          <a:ext cx="1051558" cy="105155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D617F1E-53C0-4096-832F-9EE948F88D6F}">
      <dsp:nvSpPr>
        <dsp:cNvPr id="0" name=""/>
        <dsp:cNvSpPr/>
      </dsp:nvSpPr>
      <dsp:spPr>
        <a:xfrm>
          <a:off x="1752600" y="2103121"/>
          <a:ext cx="4606977" cy="10515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The Potential</a:t>
          </a:r>
          <a:endParaRPr lang="en-US" sz="2700" kern="1200" dirty="0"/>
        </a:p>
      </dsp:txBody>
      <dsp:txXfrm>
        <a:off x="1752600" y="2103121"/>
        <a:ext cx="2303488" cy="1051558"/>
      </dsp:txXfrm>
    </dsp:sp>
    <dsp:sp modelId="{8C7249F5-6A43-4677-858A-4209B274B459}">
      <dsp:nvSpPr>
        <dsp:cNvPr id="0" name=""/>
        <dsp:cNvSpPr/>
      </dsp:nvSpPr>
      <dsp:spPr>
        <a:xfrm>
          <a:off x="4056088" y="0"/>
          <a:ext cx="2303488" cy="1051562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Proposal of a attractive and innovative soap dish design </a:t>
          </a:r>
          <a:endParaRPr lang="en-US" sz="1500" kern="1200" dirty="0"/>
        </a:p>
      </dsp:txBody>
      <dsp:txXfrm>
        <a:off x="4056088" y="0"/>
        <a:ext cx="2303488" cy="1051562"/>
      </dsp:txXfrm>
    </dsp:sp>
    <dsp:sp modelId="{DBE3DE41-7537-4441-8B1C-5E8BE18ACA77}">
      <dsp:nvSpPr>
        <dsp:cNvPr id="0" name=""/>
        <dsp:cNvSpPr/>
      </dsp:nvSpPr>
      <dsp:spPr>
        <a:xfrm>
          <a:off x="4056088" y="1051562"/>
          <a:ext cx="2303488" cy="1051558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Reduced overhead costs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Increased customer satisfaction</a:t>
          </a:r>
          <a:endParaRPr lang="en-US" sz="1500" kern="1200" dirty="0"/>
        </a:p>
      </dsp:txBody>
      <dsp:txXfrm>
        <a:off x="4056088" y="1051562"/>
        <a:ext cx="2303488" cy="1051558"/>
      </dsp:txXfrm>
    </dsp:sp>
    <dsp:sp modelId="{6C8D26A5-DBB8-4E90-9DA9-227A2AD5DEB3}">
      <dsp:nvSpPr>
        <dsp:cNvPr id="0" name=""/>
        <dsp:cNvSpPr/>
      </dsp:nvSpPr>
      <dsp:spPr>
        <a:xfrm>
          <a:off x="4056088" y="2103121"/>
          <a:ext cx="2303488" cy="1051558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Increase company reputation and future business opportunities</a:t>
          </a:r>
          <a:endParaRPr lang="en-US" sz="1500" kern="1200" dirty="0"/>
        </a:p>
      </dsp:txBody>
      <dsp:txXfrm>
        <a:off x="4056088" y="2103121"/>
        <a:ext cx="2303488" cy="10515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E086EE-326A-4119-A981-C734C709883A}">
      <dsp:nvSpPr>
        <dsp:cNvPr id="0" name=""/>
        <dsp:cNvSpPr/>
      </dsp:nvSpPr>
      <dsp:spPr>
        <a:xfrm rot="10800000">
          <a:off x="1674424" y="750616"/>
          <a:ext cx="4431810" cy="2232566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84500" tIns="60960" rIns="113792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 </a:t>
          </a:r>
          <a:r>
            <a:rPr lang="en-US" sz="1600" u="sng" kern="1200" dirty="0" smtClean="0"/>
            <a:t>Current Issues Soap Dishes</a:t>
          </a:r>
          <a:endParaRPr lang="en-US" sz="1600" u="sng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Lack of Excess Water Irrigation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Composed of Fragile Material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Difficult to Clean up		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Inability to Properly Store Soap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Tend to build up Lime scale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Inability to Utilize Full Usage of Soap 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Accumulates Unsanitary Soap Scum Residue Over Time</a:t>
          </a:r>
          <a:endParaRPr lang="en-US" sz="1200" kern="1200" dirty="0"/>
        </a:p>
      </dsp:txBody>
      <dsp:txXfrm rot="10800000">
        <a:off x="2232565" y="750616"/>
        <a:ext cx="3873669" cy="2232566"/>
      </dsp:txXfrm>
    </dsp:sp>
    <dsp:sp modelId="{84EF41A3-CB03-44D6-B8CD-5D406F609E67}">
      <dsp:nvSpPr>
        <dsp:cNvPr id="0" name=""/>
        <dsp:cNvSpPr/>
      </dsp:nvSpPr>
      <dsp:spPr>
        <a:xfrm>
          <a:off x="558141" y="750616"/>
          <a:ext cx="2232566" cy="2232566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CC9987-AE10-4685-9B5B-4577F1D5BB4C}" type="datetimeFigureOut">
              <a:rPr lang="en-US" smtClean="0"/>
              <a:pPr/>
              <a:t>3/23/2015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8454A-404F-4DF1-8F43-7DDF83BF3B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714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431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6554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1360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139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112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8859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611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653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2944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6035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8442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02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2169320"/>
          </a:xfrm>
        </p:spPr>
        <p:txBody>
          <a:bodyPr>
            <a:normAutofit/>
          </a:bodyPr>
          <a:lstStyle>
            <a:lvl1pPr marL="0" marR="36576" indent="0" algn="r">
              <a:spcBef>
                <a:spcPts val="0"/>
              </a:spcBef>
              <a:buNone/>
              <a:defRPr sz="240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1BF1CCF-7666-4D44-83CF-B1D9081B196F}" type="datetime1">
              <a:rPr lang="en-US" smtClean="0"/>
              <a:pPr/>
              <a:t>3/23/2015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r>
              <a:rPr lang="en-US" smtClean="0"/>
              <a:t>Your logo here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14FD-1763-45C1-AED0-FF855CD2E095}" type="datetime1">
              <a:rPr lang="en-US" smtClean="0"/>
              <a:pPr/>
              <a:t>3/23/2015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Your logo here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B317-6CCF-44A4-B99C-75730E0DA706}" type="datetime1">
              <a:rPr lang="en-US" smtClean="0"/>
              <a:pPr/>
              <a:t>3/23/2015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Your logo here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3/23/2015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Your logo here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362700"/>
            <a:ext cx="2133600" cy="304800"/>
          </a:xfrm>
        </p:spPr>
        <p:txBody>
          <a:bodyPr/>
          <a:lstStyle/>
          <a:p>
            <a:fld id="{4C3E4E52-550E-4B84-9D4F-14979F5A0D6E}" type="datetime1">
              <a:rPr lang="en-US" smtClean="0"/>
              <a:pPr/>
              <a:t>3/23/2015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366669"/>
            <a:ext cx="4260056" cy="300831"/>
          </a:xfrm>
        </p:spPr>
        <p:txBody>
          <a:bodyPr/>
          <a:lstStyle/>
          <a:p>
            <a:r>
              <a:rPr lang="en-US" smtClean="0"/>
              <a:t>Your logo here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1"/>
            <a:ext cx="4038600" cy="47244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1"/>
            <a:ext cx="4038600" cy="47244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1A9FF-1E9C-4B66-B4A0-EADB765782FB}" type="datetime1">
              <a:rPr lang="en-US" smtClean="0"/>
              <a:pPr/>
              <a:t>3/23/2015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Your logo here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5957668"/>
          </a:xfrm>
        </p:spPr>
        <p:txBody>
          <a:bodyPr vert="vert270" anchor="b"/>
          <a:lstStyle>
            <a:lvl1pPr marL="0" algn="ctr">
              <a:defRPr sz="3300" b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2909668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2821276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2897476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350924"/>
            <a:ext cx="6858000" cy="28974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A02F-3A95-4944-9ABC-E1DA10A11467}" type="datetime1">
              <a:rPr lang="en-US" smtClean="0"/>
              <a:pPr/>
              <a:t>3/23/2015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Your logo here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7A8D-4D3E-4B4C-B199-3FF96543B789}" type="datetime1">
              <a:rPr lang="en-US" smtClean="0"/>
              <a:pPr/>
              <a:t>3/23/2015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Your logo here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67121-7AB3-44A9-B455-30D9FB40A79E}" type="datetime1">
              <a:rPr lang="en-US" smtClean="0"/>
              <a:pPr/>
              <a:t>3/23/2015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Your logo here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883105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883105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2836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7799-E3A9-4516-B428-D2DCE16620CD}" type="datetime1">
              <a:rPr lang="en-US" smtClean="0"/>
              <a:pPr/>
              <a:t>3/23/2015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Your logo here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097504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264834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638800"/>
            <a:ext cx="7333488" cy="6096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688B-20E5-4279-9389-143F269CFCDC}" type="datetime1">
              <a:rPr lang="en-US" smtClean="0"/>
              <a:pPr/>
              <a:t>3/23/2015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Your logo here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04106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8229600" cy="46482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365748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ABAC977-30FA-477C-9A84-AFCB3E072BCA}" type="datetime1">
              <a:rPr lang="en-US" smtClean="0"/>
              <a:pPr/>
              <a:t>3/23/2015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366669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Your logo here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365748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hf sldNum="0" hd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10" Type="http://schemas.openxmlformats.org/officeDocument/2006/relationships/image" Target="../media/image6.jpg"/><Relationship Id="rId4" Type="http://schemas.openxmlformats.org/officeDocument/2006/relationships/diagramLayout" Target="../diagrams/layout2.xml"/><Relationship Id="rId9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Soap Dish </a:t>
            </a:r>
            <a:br>
              <a:rPr lang="en-US" dirty="0" smtClean="0"/>
            </a:br>
            <a:r>
              <a:rPr lang="en-US" dirty="0" smtClean="0"/>
              <a:t>Presentation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Everett Barry, Jr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Senior Design Engineer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Bathroom Accessories  Sales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March 23, 2015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545" y="5410200"/>
            <a:ext cx="831055" cy="123745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Close sales faster</a:t>
            </a:r>
          </a:p>
          <a:p>
            <a:r>
              <a:rPr lang="en-US" dirty="0" smtClean="0"/>
              <a:t>Present complex concepts quickly and clearly such as benefits and cost to customers. </a:t>
            </a:r>
          </a:p>
          <a:p>
            <a:r>
              <a:rPr lang="en-US" dirty="0" smtClean="0"/>
              <a:t>Increase advertising to reach more clientele in areas.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Sales and Marketing Needs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 and Suggestions?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THANK YOU FOR YOUR TIME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6949586"/>
              </p:ext>
            </p:extLst>
          </p:nvPr>
        </p:nvGraphicFramePr>
        <p:xfrm>
          <a:off x="1295400" y="1905000"/>
          <a:ext cx="6359577" cy="350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Executive Summary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545" y="5410200"/>
            <a:ext cx="831055" cy="123745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Current issues with current modern soap dishes	</a:t>
            </a:r>
          </a:p>
          <a:p>
            <a:r>
              <a:rPr lang="en-US" dirty="0" smtClean="0"/>
              <a:t>Proposed new soap dish product design</a:t>
            </a:r>
          </a:p>
          <a:p>
            <a:r>
              <a:rPr lang="en-US" dirty="0" smtClean="0"/>
              <a:t>Costs on return and investment projections</a:t>
            </a:r>
          </a:p>
          <a:p>
            <a:r>
              <a:rPr lang="en-US" dirty="0" smtClean="0"/>
              <a:t>Targeted clientele </a:t>
            </a:r>
            <a:r>
              <a:rPr lang="en-US" dirty="0"/>
              <a:t>s</a:t>
            </a:r>
            <a:r>
              <a:rPr lang="en-US" dirty="0" smtClean="0"/>
              <a:t>trategy </a:t>
            </a:r>
            <a:r>
              <a:rPr lang="en-US" dirty="0"/>
              <a:t>s</a:t>
            </a:r>
            <a:r>
              <a:rPr lang="en-US" dirty="0" smtClean="0"/>
              <a:t>ales and marketing needs</a:t>
            </a:r>
          </a:p>
          <a:p>
            <a:r>
              <a:rPr lang="en-US" dirty="0" smtClean="0"/>
              <a:t>Questions and </a:t>
            </a:r>
            <a:r>
              <a:rPr lang="en-US" dirty="0"/>
              <a:t>s</a:t>
            </a:r>
            <a:r>
              <a:rPr lang="en-US" dirty="0" smtClean="0"/>
              <a:t>uggestions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We’ll Cover Today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3544160"/>
              </p:ext>
            </p:extLst>
          </p:nvPr>
        </p:nvGraphicFramePr>
        <p:xfrm>
          <a:off x="1239811" y="1066800"/>
          <a:ext cx="6664377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Issues with Current Soap Dish Models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4318000"/>
            <a:ext cx="2133600" cy="2133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4279900"/>
            <a:ext cx="2209800" cy="2209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4343400"/>
            <a:ext cx="2133600" cy="2133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86200"/>
            <a:ext cx="8153400" cy="2667000"/>
          </a:xfrm>
        </p:spPr>
        <p:txBody>
          <a:bodyPr>
            <a:normAutofit fontScale="47500" lnSpcReduction="20000"/>
          </a:bodyPr>
          <a:lstStyle/>
          <a:p>
            <a:pPr marL="64008" indent="0">
              <a:buNone/>
            </a:pPr>
            <a:r>
              <a:rPr lang="en-US" u="sng" dirty="0" smtClean="0"/>
              <a:t>Benefits Of the Design Include</a:t>
            </a:r>
            <a:r>
              <a:rPr lang="en-US" dirty="0" smtClean="0"/>
              <a:t>:</a:t>
            </a:r>
          </a:p>
          <a:p>
            <a:pPr>
              <a:lnSpc>
                <a:spcPct val="170000"/>
              </a:lnSpc>
            </a:pPr>
            <a:r>
              <a:rPr lang="en-US" dirty="0" smtClean="0"/>
              <a:t>Composed of Recycled Rubber Materials such as  used Tires </a:t>
            </a:r>
          </a:p>
          <a:p>
            <a:pPr>
              <a:lnSpc>
                <a:spcPct val="170000"/>
              </a:lnSpc>
            </a:pPr>
            <a:r>
              <a:rPr lang="en-US" dirty="0" smtClean="0"/>
              <a:t>Curvature Design Enable Stable Soap Storage	</a:t>
            </a:r>
          </a:p>
          <a:p>
            <a:pPr>
              <a:lnSpc>
                <a:spcPct val="170000"/>
              </a:lnSpc>
            </a:pPr>
            <a:r>
              <a:rPr lang="en-US" dirty="0" smtClean="0"/>
              <a:t>Rubber Compound Composition Enables the Product to be virtually Indestructible </a:t>
            </a:r>
          </a:p>
          <a:p>
            <a:pPr>
              <a:lnSpc>
                <a:spcPct val="170000"/>
              </a:lnSpc>
            </a:pPr>
            <a:r>
              <a:rPr lang="en-US" dirty="0" smtClean="0"/>
              <a:t>Easy Rinse Dishwasher Safe For Easy Cleanup Maintenance	</a:t>
            </a:r>
          </a:p>
          <a:p>
            <a:pPr>
              <a:lnSpc>
                <a:spcPct val="170000"/>
              </a:lnSpc>
            </a:pPr>
            <a:r>
              <a:rPr lang="en-US" dirty="0" smtClean="0"/>
              <a:t>Fluid Irrigation Hole to Chanel Excess Water Away from the Soap</a:t>
            </a:r>
          </a:p>
          <a:p>
            <a:pPr>
              <a:lnSpc>
                <a:spcPct val="170000"/>
              </a:lnSpc>
            </a:pPr>
            <a:r>
              <a:rPr lang="en-US" dirty="0" smtClean="0"/>
              <a:t>Power Coated to Prevent Unsanitary Sticky Soap Residue to Accumulate over Time</a:t>
            </a:r>
          </a:p>
          <a:p>
            <a:pPr>
              <a:lnSpc>
                <a:spcPct val="170000"/>
              </a:lnSpc>
            </a:pPr>
            <a:endParaRPr lang="en-US" dirty="0" smtClean="0"/>
          </a:p>
          <a:p>
            <a:pPr>
              <a:lnSpc>
                <a:spcPct val="220000"/>
              </a:lnSpc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Proposed New Soap Dish Design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401" y="1392194"/>
            <a:ext cx="2998913" cy="226540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314" y="1388075"/>
            <a:ext cx="2834622" cy="226540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392194"/>
            <a:ext cx="2512201" cy="22654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  <p:sndAc>
          <p:stSnd>
            <p:snd r:embed="rId3" name="explode.wav"/>
          </p:stSnd>
        </p:sndAc>
      </p:transition>
    </mc:Choice>
    <mc:Fallback xmlns="">
      <p:transition spd="slow">
        <p:fade/>
        <p:sndAc>
          <p:stSnd>
            <p:snd r:embed="rId7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Composed of recycled rubber compound material from used tires. Therefore reduces material cost to manufacture the product. </a:t>
            </a:r>
          </a:p>
          <a:p>
            <a:r>
              <a:rPr lang="en-US" sz="2400" dirty="0" smtClean="0"/>
              <a:t>Usage of composed material helps reduce pollution.</a:t>
            </a:r>
          </a:p>
          <a:p>
            <a:r>
              <a:rPr lang="en-US" sz="2400" dirty="0" smtClean="0"/>
              <a:t>Categorizes the product as “Eco-Friendly”. </a:t>
            </a:r>
          </a:p>
          <a:p>
            <a:r>
              <a:rPr lang="en-US" sz="2400" dirty="0" smtClean="0"/>
              <a:t>Allows the product to be more marketable due to is environmentally safe character of its design. </a:t>
            </a:r>
          </a:p>
          <a:p>
            <a:r>
              <a:rPr lang="en-US" sz="2400" dirty="0" smtClean="0"/>
              <a:t>Inexpensive to produce leading to increased profit.</a:t>
            </a:r>
          </a:p>
          <a:p>
            <a:endParaRPr lang="en-US" dirty="0" smtClean="0"/>
          </a:p>
          <a:p>
            <a:pPr marL="537210" lvl="1" indent="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Benefits Of the Design	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109" y="5201455"/>
            <a:ext cx="1709738" cy="1600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822" y="5239555"/>
            <a:ext cx="1676400" cy="1524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2843" y="5281411"/>
            <a:ext cx="1738313" cy="1524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867826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Average Family and Student Households</a:t>
            </a:r>
          </a:p>
          <a:p>
            <a:pPr lvl="1"/>
            <a:r>
              <a:rPr lang="en-US" dirty="0" smtClean="0"/>
              <a:t>Families whose household contain small children and pets. </a:t>
            </a:r>
          </a:p>
          <a:p>
            <a:pPr lvl="1"/>
            <a:r>
              <a:rPr lang="en-US" dirty="0" smtClean="0"/>
              <a:t>Senior Citizens</a:t>
            </a:r>
          </a:p>
          <a:p>
            <a:pPr lvl="1"/>
            <a:r>
              <a:rPr lang="en-US" dirty="0" smtClean="0"/>
              <a:t>College Students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Targeted Customers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0821340"/>
              </p:ext>
            </p:extLst>
          </p:nvPr>
        </p:nvGraphicFramePr>
        <p:xfrm>
          <a:off x="1371600" y="3733799"/>
          <a:ext cx="5867400" cy="300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9843"/>
                <a:gridCol w="1647028"/>
                <a:gridCol w="592908"/>
                <a:gridCol w="617621"/>
              </a:tblGrid>
              <a:tr h="2911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Expense Area</a:t>
                      </a:r>
                      <a:endParaRPr lang="en-US" sz="1600" dirty="0"/>
                    </a:p>
                  </a:txBody>
                  <a:tcPr marL="80241" marR="80241" marT="40120" marB="401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Results</a:t>
                      </a:r>
                      <a:endParaRPr lang="en-US" sz="1600" dirty="0"/>
                    </a:p>
                  </a:txBody>
                  <a:tcPr marL="80241" marR="80241" marT="40120" marB="4012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80241" marR="80241" marT="40120" marB="4012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80241" marR="80241" marT="40120" marB="40120"/>
                </a:tc>
              </a:tr>
              <a:tr h="29115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Revenue</a:t>
                      </a:r>
                      <a:endParaRPr lang="en-US" sz="1600" dirty="0"/>
                    </a:p>
                  </a:txBody>
                  <a:tcPr marL="80241" marR="80241" marT="40120" marB="401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$5.00</a:t>
                      </a:r>
                      <a:endParaRPr lang="en-US" sz="1600" dirty="0"/>
                    </a:p>
                  </a:txBody>
                  <a:tcPr marL="80241" marR="80241" marT="40120" marB="401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per</a:t>
                      </a:r>
                      <a:endParaRPr lang="en-US" sz="1600" dirty="0"/>
                    </a:p>
                  </a:txBody>
                  <a:tcPr marL="80241" marR="80241" marT="40120" marB="401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unit</a:t>
                      </a:r>
                      <a:endParaRPr lang="en-US" sz="1600" dirty="0"/>
                    </a:p>
                  </a:txBody>
                  <a:tcPr marL="80241" marR="80241" marT="40120" marB="40120"/>
                </a:tc>
              </a:tr>
              <a:tr h="29115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Cost of Material</a:t>
                      </a:r>
                      <a:r>
                        <a:rPr lang="en-US" sz="1600" baseline="0" dirty="0" smtClean="0"/>
                        <a:t> </a:t>
                      </a:r>
                      <a:endParaRPr lang="en-US" sz="1600" dirty="0"/>
                    </a:p>
                  </a:txBody>
                  <a:tcPr marL="80241" marR="80241" marT="40120" marB="401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$0.85</a:t>
                      </a:r>
                      <a:endParaRPr lang="en-US" sz="1600" dirty="0"/>
                    </a:p>
                  </a:txBody>
                  <a:tcPr marL="80241" marR="80241" marT="40120" marB="401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per</a:t>
                      </a:r>
                      <a:endParaRPr lang="en-US" sz="1600" dirty="0"/>
                    </a:p>
                  </a:txBody>
                  <a:tcPr marL="80241" marR="80241" marT="40120" marB="401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unit</a:t>
                      </a:r>
                      <a:endParaRPr lang="en-US" sz="1600" dirty="0"/>
                    </a:p>
                  </a:txBody>
                  <a:tcPr marL="80241" marR="80241" marT="40120" marB="40120"/>
                </a:tc>
              </a:tr>
              <a:tr h="51022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Total Manufacturing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Expenses</a:t>
                      </a:r>
                      <a:endParaRPr lang="en-US" sz="1600" dirty="0"/>
                    </a:p>
                  </a:txBody>
                  <a:tcPr marL="80241" marR="80241" marT="40120" marB="401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$1.05</a:t>
                      </a:r>
                      <a:endParaRPr lang="en-US" sz="1600" dirty="0"/>
                    </a:p>
                  </a:txBody>
                  <a:tcPr marL="80241" marR="80241" marT="40120" marB="401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per</a:t>
                      </a:r>
                      <a:endParaRPr lang="en-US" sz="1600" dirty="0"/>
                    </a:p>
                  </a:txBody>
                  <a:tcPr marL="80241" marR="80241" marT="40120" marB="401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unit</a:t>
                      </a:r>
                      <a:endParaRPr lang="en-US" sz="1600" dirty="0"/>
                    </a:p>
                  </a:txBody>
                  <a:tcPr marL="80241" marR="80241" marT="40120" marB="40120"/>
                </a:tc>
              </a:tr>
              <a:tr h="29115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Gross</a:t>
                      </a:r>
                      <a:r>
                        <a:rPr lang="en-US" sz="1600" baseline="0" dirty="0" smtClean="0"/>
                        <a:t> Profit</a:t>
                      </a:r>
                      <a:endParaRPr lang="en-US" sz="1600" dirty="0"/>
                    </a:p>
                  </a:txBody>
                  <a:tcPr marL="80241" marR="80241" marT="40120" marB="401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$3.95</a:t>
                      </a:r>
                      <a:endParaRPr lang="en-US" sz="1600" dirty="0"/>
                    </a:p>
                  </a:txBody>
                  <a:tcPr marL="80241" marR="80241" marT="40120" marB="401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per</a:t>
                      </a:r>
                      <a:endParaRPr lang="en-US" sz="1600" dirty="0"/>
                    </a:p>
                  </a:txBody>
                  <a:tcPr marL="80241" marR="80241" marT="40120" marB="401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unit</a:t>
                      </a:r>
                      <a:endParaRPr lang="en-US" sz="1600" dirty="0"/>
                    </a:p>
                  </a:txBody>
                  <a:tcPr marL="80241" marR="80241" marT="40120" marB="40120"/>
                </a:tc>
              </a:tr>
              <a:tr h="72928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Pre-Tax Profit as Percent of Revenues</a:t>
                      </a:r>
                    </a:p>
                    <a:p>
                      <a:endParaRPr lang="en-US" sz="1600" dirty="0"/>
                    </a:p>
                  </a:txBody>
                  <a:tcPr marL="80241" marR="80241" marT="40120" marB="4012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79%</a:t>
                      </a:r>
                    </a:p>
                    <a:p>
                      <a:pPr algn="r"/>
                      <a:endParaRPr lang="en-US" sz="1600" dirty="0"/>
                    </a:p>
                  </a:txBody>
                  <a:tcPr marL="80241" marR="80241" marT="40120" marB="401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per</a:t>
                      </a:r>
                      <a:endParaRPr lang="en-US" sz="1600" dirty="0"/>
                    </a:p>
                  </a:txBody>
                  <a:tcPr marL="80241" marR="80241" marT="40120" marB="401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unit</a:t>
                      </a:r>
                      <a:endParaRPr lang="en-US" sz="1600" dirty="0"/>
                    </a:p>
                  </a:txBody>
                  <a:tcPr marL="80241" marR="80241" marT="40120" marB="40120"/>
                </a:tc>
              </a:tr>
              <a:tr h="291154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0241" marR="80241" marT="40120" marB="40120"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80241" marR="80241" marT="40120" marB="40120"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80241" marR="80241" marT="40120" marB="40120"/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80241" marR="80241" marT="40120" marB="40120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dirty="0" smtClean="0"/>
              <a:t>Manufacture Cost of 1 Soap Dish</a:t>
            </a:r>
            <a:endParaRPr lang="en-US" sz="31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401" y="1392194"/>
            <a:ext cx="2998913" cy="226540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314" y="1388075"/>
            <a:ext cx="2834622" cy="226540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392194"/>
            <a:ext cx="2512201" cy="226540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Costs of Return on </a:t>
            </a:r>
            <a:br>
              <a:rPr lang="en-US" dirty="0" smtClean="0"/>
            </a:br>
            <a:r>
              <a:rPr lang="en-US" dirty="0" smtClean="0"/>
              <a:t>Investment Projections of Units</a:t>
            </a:r>
            <a:endParaRPr lang="en-US" dirty="0"/>
          </a:p>
        </p:txBody>
      </p:sp>
      <p:graphicFrame>
        <p:nvGraphicFramePr>
          <p:cNvPr id="27" name="Content Placeholder 2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3877965"/>
              </p:ext>
            </p:extLst>
          </p:nvPr>
        </p:nvGraphicFramePr>
        <p:xfrm>
          <a:off x="457200" y="15240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ap Dish Proposal Presentation" id="{7B44C209-9043-4328-838F-32174C8110C3}" vid="{A396466C-36C3-4848-83C7-849C9224FE2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DF76E17-4C45-4ED6-B926-849D8EB4B3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Soap Dish Proposal Presentation</Template>
  <TotalTime>0</TotalTime>
  <Words>320</Words>
  <Application>Microsoft Office PowerPoint</Application>
  <PresentationFormat>On-screen Show (4:3)</PresentationFormat>
  <Paragraphs>90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Century Gothic</vt:lpstr>
      <vt:lpstr>Verdana</vt:lpstr>
      <vt:lpstr>Wingdings 2</vt:lpstr>
      <vt:lpstr>Verve</vt:lpstr>
      <vt:lpstr>Soap Dish  Presentation </vt:lpstr>
      <vt:lpstr>Executive Summary</vt:lpstr>
      <vt:lpstr>What We’ll Cover Today</vt:lpstr>
      <vt:lpstr>Issues with Current Soap Dish Models</vt:lpstr>
      <vt:lpstr>Proposed New Soap Dish Design</vt:lpstr>
      <vt:lpstr>Key Benefits Of the Design </vt:lpstr>
      <vt:lpstr>Targeted Customers</vt:lpstr>
      <vt:lpstr>Manufacture Cost of 1 Soap Dish</vt:lpstr>
      <vt:lpstr>Costs of Return on  Investment Projections of Units</vt:lpstr>
      <vt:lpstr>Sales and Marketing Needs</vt:lpstr>
      <vt:lpstr>Questions and Suggestions?  </vt:lpstr>
      <vt:lpstr>THANK YOU FOR YOUR TIME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2015-03-22T19:28:42Z</dcterms:created>
  <dcterms:modified xsi:type="dcterms:W3CDTF">2015-03-23T21:48:29Z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TC102202139990</vt:lpwstr>
  </property>
</Properties>
</file>